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85" d="100"/>
          <a:sy n="85" d="100"/>
        </p:scale>
        <p:origin x="-96" y="-882"/>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3b66c3646a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3b66c3646a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1200">
                <a:solidFill>
                  <a:srgbClr val="0E101A"/>
                </a:solidFill>
                <a:latin typeface="Times New Roman"/>
                <a:ea typeface="Times New Roman"/>
                <a:cs typeface="Times New Roman"/>
                <a:sym typeface="Times New Roman"/>
              </a:rPr>
              <a:t>The creation of a neutral third party i.e. conciliation commission will give both countries an opportunity to come to a non-binding settlement. It can also be found that both countries are claiming their ownership using various international laws and treaties. The commission can be helpful in this aspect by creating a legal framework for resolving the issue.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3b66c3646a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3b66c3646a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1200">
                <a:solidFill>
                  <a:srgbClr val="0E101A"/>
                </a:solidFill>
                <a:latin typeface="Times New Roman"/>
                <a:ea typeface="Times New Roman"/>
                <a:cs typeface="Times New Roman"/>
                <a:sym typeface="Times New Roman"/>
              </a:rPr>
              <a:t>It has been found that a dispute arose between Honduras and Belize regarding the Sapodilla Cayes. For resolving the dispute, the conciliation method is ideal. The conciliation method can be appropriate for solving the issue as it is flexible in nature. Moreover, various other possible methods for solving the dispute has also been identified in the report.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23b66c3646a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23b66c3646a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3b66c3646a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3b66c3646a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3b66c3646a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3b66c3646a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The report is going to shed light on the dispute between Honduras and Belize. The matter is concerning as it violates the American Treaty.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3b66c3646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3b66c364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An international dispute can be defined as a disagreement between two states or territories. An international dispute mainly occurs when there is a showcase of wrong attitudes from any country. In order to complete the report, The dispute between Honduras and Belize is chosen. This case is widely known as Sovereignty over the Sapodilla Cayes.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3b66c3646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3b66c3646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It has been found that in the Gulf of Honduras, there are numerous caves, famously known as Sapodilla Cayes. These Cayes are an integral part of the ‘independent State of Belize’. Since 1981, this whole area was accounted for the part of Belize.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3b66c3646a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3b66c3646a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The dispute between the country, Honduras and Belize arose for the claim of land ownership of the Sapodilla Cayes. According to the government of Honduras, the area of Sapodilla Cayes is being used as military spots. Moreover, the governmnet of Honduras tried to claim the area to be acknowledged by the sovereignty of the United Kingdom.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3b66c364da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3b66c364d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It has been found that the dispute related to the ownership of Sapodilla Cayes occurred when the government of Honduras tried to claim the area using the international law “American Treaty on Pacific Settlement’. The reason behind the claim was the area has been used by the government of Belize as military spots. However, the governmnet of Belize will use the ‘Treaty of Bogata’ to counter the claim of Honduras.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3b66c364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3b66c364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In order to resolve the dispute between the country, the case has been taken to the International Court of Justice by the government of Belize. According to them, the ownership of that particular area belongs to them. However, the government of Honduras counters that the state of Belzie’s claim has no base in international law.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3b66c3646a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3b66c3646a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1200">
                <a:solidFill>
                  <a:schemeClr val="dk1"/>
                </a:solidFill>
                <a:latin typeface="Times New Roman"/>
                <a:ea typeface="Times New Roman"/>
                <a:cs typeface="Times New Roman"/>
                <a:sym typeface="Times New Roman"/>
              </a:rPr>
              <a:t>Negotiation can be an effective way to resolve the dispute between Honduras and Belize. Furthermore, discussions between government officials and mutual agreement can also be an effective way to resolve the issue of Sovereignty over the Sapodilla Cayes. In addition to it, mediation can be the best option for resolving conflicts as the presence of a neutral third party can help both nations to come to a conclusion. In this aspect, article 25 of the UK Constitution comes handy as it helps the parties involved in the conflict to request for a </a:t>
            </a:r>
            <a:r>
              <a:rPr lang="en-GB" sz="1200">
                <a:solidFill>
                  <a:srgbClr val="0E101A"/>
                </a:solidFill>
                <a:latin typeface="Times New Roman"/>
                <a:ea typeface="Times New Roman"/>
                <a:cs typeface="Times New Roman"/>
                <a:sym typeface="Times New Roman"/>
              </a:rPr>
              <a:t>Conciliation Commission for resolving the issue.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3b66c3646a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3b66c3646a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200">
                <a:solidFill>
                  <a:schemeClr val="dk1"/>
                </a:solidFill>
                <a:latin typeface="Times New Roman"/>
                <a:ea typeface="Times New Roman"/>
                <a:cs typeface="Times New Roman"/>
                <a:sym typeface="Times New Roman"/>
              </a:rPr>
              <a:t>The government of Belize has taken the dispute to the International Court of Justice. In addition to it, the government is also willing to use Article 31 of the Bogata Pact as well as Article 54.  In addition to it, the dispute between both countries will be resolved by the </a:t>
            </a:r>
            <a:r>
              <a:rPr lang="en-GB" sz="1200">
                <a:solidFill>
                  <a:srgbClr val="0E101A"/>
                </a:solidFill>
                <a:latin typeface="Times New Roman"/>
                <a:ea typeface="Times New Roman"/>
                <a:cs typeface="Times New Roman"/>
                <a:sym typeface="Times New Roman"/>
              </a:rPr>
              <a:t>Conciliation Commission in court. </a:t>
            </a:r>
            <a:endParaRPr sz="1200">
              <a:solidFill>
                <a:schemeClr val="dk1"/>
              </a:solidFill>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SzPts val="1100"/>
              <a:buFont typeface="Arial"/>
              <a:buNone/>
            </a:pP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488300" y="583950"/>
            <a:ext cx="8279400" cy="646500"/>
          </a:xfrm>
          <a:prstGeom prst="rect">
            <a:avLst/>
          </a:prstGeom>
          <a:noFill/>
          <a:ln>
            <a:noFill/>
          </a:ln>
        </p:spPr>
        <p:txBody>
          <a:bodyPr spcFirstLastPara="1" wrap="square" lIns="91425" tIns="91425" rIns="91425" bIns="91425" anchor="ctr" anchorCtr="0">
            <a:noAutofit/>
          </a:bodyPr>
          <a:lstStyle/>
          <a:p>
            <a:pPr marL="0" lvl="0" indent="0" algn="ctr" rtl="0">
              <a:lnSpc>
                <a:spcPct val="150000"/>
              </a:lnSpc>
              <a:spcBef>
                <a:spcPts val="0"/>
              </a:spcBef>
              <a:spcAft>
                <a:spcPts val="0"/>
              </a:spcAft>
              <a:buClr>
                <a:schemeClr val="dk1"/>
              </a:buClr>
              <a:buSzPts val="1100"/>
              <a:buFont typeface="Arial"/>
              <a:buNone/>
            </a:pPr>
            <a:r>
              <a:rPr lang="en-GB" sz="3000" b="1">
                <a:solidFill>
                  <a:schemeClr val="dk1"/>
                </a:solidFill>
                <a:latin typeface="Times New Roman"/>
                <a:ea typeface="Times New Roman"/>
                <a:cs typeface="Times New Roman"/>
                <a:sym typeface="Times New Roman"/>
              </a:rPr>
              <a:t>INTERNATIONAL DISPUTE RESOLUTION</a:t>
            </a:r>
            <a:endParaRPr sz="3000"/>
          </a:p>
        </p:txBody>
      </p:sp>
      <p:pic>
        <p:nvPicPr>
          <p:cNvPr id="55" name="Google Shape;55;p13"/>
          <p:cNvPicPr preferRelativeResize="0"/>
          <p:nvPr/>
        </p:nvPicPr>
        <p:blipFill>
          <a:blip r:embed="rId3">
            <a:alphaModFix/>
          </a:blip>
          <a:stretch>
            <a:fillRect/>
          </a:stretch>
        </p:blipFill>
        <p:spPr>
          <a:xfrm>
            <a:off x="879925" y="1527850"/>
            <a:ext cx="7647251" cy="21517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63725" y="85075"/>
            <a:ext cx="8520600" cy="5727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3000" b="1">
                <a:latin typeface="Times New Roman"/>
                <a:ea typeface="Times New Roman"/>
                <a:cs typeface="Times New Roman"/>
                <a:sym typeface="Times New Roman"/>
              </a:rPr>
              <a:t>Critical evaluation of the chosen method</a:t>
            </a:r>
            <a:endParaRPr sz="3000" b="1">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117" name="Google Shape;117;p22"/>
          <p:cNvSpPr txBox="1">
            <a:spLocks noGrp="1"/>
          </p:cNvSpPr>
          <p:nvPr>
            <p:ph type="body" idx="1"/>
          </p:nvPr>
        </p:nvSpPr>
        <p:spPr>
          <a:xfrm>
            <a:off x="135725" y="944500"/>
            <a:ext cx="5367900" cy="3416400"/>
          </a:xfrm>
          <a:prstGeom prst="rect">
            <a:avLst/>
          </a:prstGeom>
        </p:spPr>
        <p:txBody>
          <a:bodyPr spcFirstLastPara="1" wrap="square" lIns="91425" tIns="91425" rIns="91425" bIns="91425" anchor="t" anchorCtr="0">
            <a:noAutofit/>
          </a:bodyPr>
          <a:lstStyle/>
          <a:p>
            <a:pPr marL="457200" lvl="0" indent="-355600" algn="just"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advantage of using the conciliation method is the flexible nature of the method. </a:t>
            </a:r>
            <a:endParaRPr sz="2000">
              <a:solidFill>
                <a:schemeClr val="dk1"/>
              </a:solidFill>
              <a:latin typeface="Times New Roman"/>
              <a:ea typeface="Times New Roman"/>
              <a:cs typeface="Times New Roman"/>
              <a:sym typeface="Times New Roman"/>
            </a:endParaRPr>
          </a:p>
          <a:p>
            <a:pPr marL="457200" lvl="0" indent="-355600" algn="just"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This method also can create an opportunity for both countries </a:t>
            </a:r>
            <a:r>
              <a:rPr lang="en-GB" sz="2000">
                <a:solidFill>
                  <a:srgbClr val="0E101A"/>
                </a:solidFill>
                <a:latin typeface="Times New Roman"/>
                <a:ea typeface="Times New Roman"/>
                <a:cs typeface="Times New Roman"/>
                <a:sym typeface="Times New Roman"/>
              </a:rPr>
              <a:t>to develop a “non-binding settlement” proposal.</a:t>
            </a:r>
            <a:endParaRPr sz="2000">
              <a:solidFill>
                <a:srgbClr val="0E101A"/>
              </a:solidFill>
              <a:latin typeface="Times New Roman"/>
              <a:ea typeface="Times New Roman"/>
              <a:cs typeface="Times New Roman"/>
              <a:sym typeface="Times New Roman"/>
            </a:endParaRPr>
          </a:p>
          <a:p>
            <a:pPr marL="457200" lvl="0" indent="-355600" algn="just" rtl="0">
              <a:lnSpc>
                <a:spcPct val="150000"/>
              </a:lnSpc>
              <a:spcBef>
                <a:spcPts val="0"/>
              </a:spcBef>
              <a:spcAft>
                <a:spcPts val="0"/>
              </a:spcAft>
              <a:buClr>
                <a:srgbClr val="0E101A"/>
              </a:buClr>
              <a:buSzPts val="2000"/>
              <a:buFont typeface="Times New Roman"/>
              <a:buChar char="●"/>
            </a:pPr>
            <a:r>
              <a:rPr lang="en-GB" sz="2000">
                <a:solidFill>
                  <a:srgbClr val="0E101A"/>
                </a:solidFill>
                <a:latin typeface="Times New Roman"/>
                <a:ea typeface="Times New Roman"/>
                <a:cs typeface="Times New Roman"/>
                <a:sym typeface="Times New Roman"/>
              </a:rPr>
              <a:t>In addition to it, the conciliation commission can create the legal framework for resolving the issue. </a:t>
            </a:r>
            <a:endParaRPr sz="2000">
              <a:solidFill>
                <a:srgbClr val="0E101A"/>
              </a:solidFill>
              <a:latin typeface="Times New Roman"/>
              <a:ea typeface="Times New Roman"/>
              <a:cs typeface="Times New Roman"/>
              <a:sym typeface="Times New Roman"/>
            </a:endParaRPr>
          </a:p>
          <a:p>
            <a:pPr marL="0" lvl="0" indent="0" algn="l" rtl="0">
              <a:spcBef>
                <a:spcPts val="0"/>
              </a:spcBef>
              <a:spcAft>
                <a:spcPts val="1200"/>
              </a:spcAft>
              <a:buNone/>
            </a:pPr>
            <a:endParaRPr sz="2000"/>
          </a:p>
        </p:txBody>
      </p:sp>
      <p:pic>
        <p:nvPicPr>
          <p:cNvPr id="118" name="Google Shape;118;p22"/>
          <p:cNvPicPr preferRelativeResize="0"/>
          <p:nvPr/>
        </p:nvPicPr>
        <p:blipFill>
          <a:blip r:embed="rId3">
            <a:alphaModFix/>
          </a:blip>
          <a:stretch>
            <a:fillRect/>
          </a:stretch>
        </p:blipFill>
        <p:spPr>
          <a:xfrm>
            <a:off x="5679450" y="1418125"/>
            <a:ext cx="3344150" cy="2325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a:spLocks noGrp="1"/>
          </p:cNvSpPr>
          <p:nvPr>
            <p:ph type="title"/>
          </p:nvPr>
        </p:nvSpPr>
        <p:spPr>
          <a:xfrm>
            <a:off x="4871275" y="373025"/>
            <a:ext cx="2175900" cy="572700"/>
          </a:xfrm>
          <a:prstGeom prst="rect">
            <a:avLst/>
          </a:prstGeom>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Clr>
                <a:schemeClr val="dk1"/>
              </a:buClr>
              <a:buSzPct val="33333"/>
              <a:buFont typeface="Arial"/>
              <a:buNone/>
            </a:pPr>
            <a:r>
              <a:rPr lang="en-GB" sz="3300" b="1">
                <a:latin typeface="Times New Roman"/>
                <a:ea typeface="Times New Roman"/>
                <a:cs typeface="Times New Roman"/>
                <a:sym typeface="Times New Roman"/>
              </a:rPr>
              <a:t>Conclusion</a:t>
            </a:r>
            <a:endParaRPr sz="3300" b="1">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124" name="Google Shape;124;p23"/>
          <p:cNvSpPr txBox="1">
            <a:spLocks noGrp="1"/>
          </p:cNvSpPr>
          <p:nvPr>
            <p:ph type="body" idx="1"/>
          </p:nvPr>
        </p:nvSpPr>
        <p:spPr>
          <a:xfrm>
            <a:off x="3535650" y="1152475"/>
            <a:ext cx="5296800" cy="3775200"/>
          </a:xfrm>
          <a:prstGeom prst="rect">
            <a:avLst/>
          </a:prstGeom>
        </p:spPr>
        <p:txBody>
          <a:bodyPr spcFirstLastPara="1" wrap="square" lIns="91425" tIns="91425" rIns="91425" bIns="91425" anchor="t" anchorCtr="0">
            <a:noAutofit/>
          </a:bodyPr>
          <a:lstStyle/>
          <a:p>
            <a:pPr marL="457200" lvl="0" indent="-355600" algn="just" rtl="0">
              <a:lnSpc>
                <a:spcPct val="150000"/>
              </a:lnSpc>
              <a:spcBef>
                <a:spcPts val="0"/>
              </a:spcBef>
              <a:spcAft>
                <a:spcPts val="0"/>
              </a:spcAft>
              <a:buClr>
                <a:schemeClr val="dk1"/>
              </a:buClr>
              <a:buSzPts val="2000"/>
              <a:buFont typeface="Times New Roman"/>
              <a:buChar char="●"/>
            </a:pPr>
            <a:r>
              <a:rPr lang="en-GB" sz="2000">
                <a:solidFill>
                  <a:srgbClr val="0E101A"/>
                </a:solidFill>
                <a:latin typeface="Times New Roman"/>
                <a:ea typeface="Times New Roman"/>
                <a:cs typeface="Times New Roman"/>
                <a:sym typeface="Times New Roman"/>
              </a:rPr>
              <a:t>The dispute between Honduras and Belize has been chosen for completing the study. </a:t>
            </a:r>
            <a:endParaRPr sz="2000">
              <a:solidFill>
                <a:srgbClr val="0E101A"/>
              </a:solidFill>
              <a:latin typeface="Times New Roman"/>
              <a:ea typeface="Times New Roman"/>
              <a:cs typeface="Times New Roman"/>
              <a:sym typeface="Times New Roman"/>
            </a:endParaRPr>
          </a:p>
          <a:p>
            <a:pPr marL="457200" lvl="0" indent="-355600" algn="just"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case has been taken to the International Court of Justice by the government of Belize. </a:t>
            </a:r>
            <a:endParaRPr sz="2000">
              <a:solidFill>
                <a:srgbClr val="0E101A"/>
              </a:solidFill>
              <a:latin typeface="Times New Roman"/>
              <a:ea typeface="Times New Roman"/>
              <a:cs typeface="Times New Roman"/>
              <a:sym typeface="Times New Roman"/>
            </a:endParaRPr>
          </a:p>
          <a:p>
            <a:pPr marL="457200" lvl="0" indent="-355600" algn="just" rtl="0">
              <a:lnSpc>
                <a:spcPct val="150000"/>
              </a:lnSpc>
              <a:spcBef>
                <a:spcPts val="0"/>
              </a:spcBef>
              <a:spcAft>
                <a:spcPts val="0"/>
              </a:spcAft>
              <a:buClr>
                <a:schemeClr val="dk1"/>
              </a:buClr>
              <a:buSzPts val="2000"/>
              <a:buFont typeface="Times New Roman"/>
              <a:buChar char="●"/>
            </a:pPr>
            <a:r>
              <a:rPr lang="en-GB" sz="2000">
                <a:solidFill>
                  <a:srgbClr val="0E101A"/>
                </a:solidFill>
                <a:latin typeface="Times New Roman"/>
                <a:ea typeface="Times New Roman"/>
                <a:cs typeface="Times New Roman"/>
                <a:sym typeface="Times New Roman"/>
              </a:rPr>
              <a:t>In order to resolve the dispute between Honduras and Belize, the conciliation method is more appropriate. </a:t>
            </a:r>
            <a:endParaRPr sz="2000"/>
          </a:p>
        </p:txBody>
      </p:sp>
      <p:pic>
        <p:nvPicPr>
          <p:cNvPr id="125" name="Google Shape;125;p23"/>
          <p:cNvPicPr preferRelativeResize="0"/>
          <p:nvPr/>
        </p:nvPicPr>
        <p:blipFill>
          <a:blip r:embed="rId3">
            <a:alphaModFix/>
          </a:blip>
          <a:stretch>
            <a:fillRect/>
          </a:stretch>
        </p:blipFill>
        <p:spPr>
          <a:xfrm>
            <a:off x="144400" y="1519850"/>
            <a:ext cx="3143276" cy="2471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79764" y="0"/>
            <a:ext cx="2344200" cy="572700"/>
          </a:xfrm>
          <a:prstGeom prst="rect">
            <a:avLst/>
          </a:prstGeom>
        </p:spPr>
        <p:txBody>
          <a:bodyPr spcFirstLastPara="1" wrap="square" lIns="91425" tIns="91425" rIns="91425" bIns="91425" anchor="t" anchorCtr="0">
            <a:normAutofit fontScale="90000"/>
          </a:bodyPr>
          <a:lstStyle/>
          <a:p>
            <a:pPr marL="0" lvl="0" indent="0" algn="ctr" rtl="0">
              <a:lnSpc>
                <a:spcPct val="150000"/>
              </a:lnSpc>
              <a:spcBef>
                <a:spcPts val="0"/>
              </a:spcBef>
              <a:spcAft>
                <a:spcPts val="0"/>
              </a:spcAft>
              <a:buClr>
                <a:schemeClr val="dk1"/>
              </a:buClr>
              <a:buSzPct val="33333"/>
              <a:buFont typeface="Arial"/>
              <a:buNone/>
            </a:pPr>
            <a:r>
              <a:rPr lang="en-GB" sz="3300" b="1" dirty="0">
                <a:latin typeface="Times New Roman"/>
                <a:ea typeface="Times New Roman"/>
                <a:cs typeface="Times New Roman"/>
                <a:sym typeface="Times New Roman"/>
              </a:rPr>
              <a:t>References</a:t>
            </a:r>
            <a:endParaRPr sz="3300" b="1">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131" name="Google Shape;131;p24"/>
          <p:cNvSpPr txBox="1">
            <a:spLocks noGrp="1"/>
          </p:cNvSpPr>
          <p:nvPr>
            <p:ph type="body" idx="1"/>
          </p:nvPr>
        </p:nvSpPr>
        <p:spPr>
          <a:xfrm>
            <a:off x="378607" y="717577"/>
            <a:ext cx="8520600" cy="3416400"/>
          </a:xfrm>
          <a:prstGeom prst="rect">
            <a:avLst/>
          </a:prstGeom>
        </p:spPr>
        <p:txBody>
          <a:bodyPr spcFirstLastPara="1" wrap="square" lIns="91425" tIns="91425" rIns="91425" bIns="91425" anchor="t" anchorCtr="0">
            <a:noAutofit/>
          </a:bodyPr>
          <a:lstStyle/>
          <a:p>
            <a:pPr marL="0" lvl="0" indent="0" algn="just" rtl="0">
              <a:lnSpc>
                <a:spcPct val="150000"/>
              </a:lnSpc>
              <a:spcBef>
                <a:spcPts val="1200"/>
              </a:spcBef>
              <a:spcAft>
                <a:spcPts val="0"/>
              </a:spcAft>
              <a:buClr>
                <a:schemeClr val="dk1"/>
              </a:buClr>
              <a:buSzPts val="1100"/>
              <a:buFont typeface="Arial"/>
              <a:buNone/>
            </a:pPr>
            <a:r>
              <a:rPr lang="en-GB" sz="1300" dirty="0">
                <a:solidFill>
                  <a:schemeClr val="dk1"/>
                </a:solidFill>
                <a:latin typeface="Times New Roman"/>
                <a:ea typeface="Times New Roman"/>
                <a:cs typeface="Times New Roman"/>
                <a:sym typeface="Times New Roman"/>
              </a:rPr>
              <a:t>icj-cij.org (2019) </a:t>
            </a:r>
            <a:r>
              <a:rPr lang="en-GB" sz="1300" i="1" dirty="0">
                <a:solidFill>
                  <a:schemeClr val="dk1"/>
                </a:solidFill>
                <a:latin typeface="Times New Roman"/>
                <a:ea typeface="Times New Roman"/>
                <a:cs typeface="Times New Roman"/>
                <a:sym typeface="Times New Roman"/>
              </a:rPr>
              <a:t>International Court of Justice</a:t>
            </a:r>
            <a:r>
              <a:rPr lang="en-GB" sz="1300" dirty="0">
                <a:solidFill>
                  <a:schemeClr val="dk1"/>
                </a:solidFill>
                <a:latin typeface="Times New Roman"/>
                <a:ea typeface="Times New Roman"/>
                <a:cs typeface="Times New Roman"/>
                <a:sym typeface="Times New Roman"/>
              </a:rPr>
              <a:t>. Available at: https://www.icj-cij.org/public/files/case-related/185/185-20221117-PRE-01-00-EN.pdf (Accessed: April 29, 2023). </a:t>
            </a:r>
            <a:endParaRPr sz="1300">
              <a:solidFill>
                <a:schemeClr val="dk1"/>
              </a:solidFill>
              <a:latin typeface="Times New Roman"/>
              <a:ea typeface="Times New Roman"/>
              <a:cs typeface="Times New Roman"/>
              <a:sym typeface="Times New Roman"/>
            </a:endParaRPr>
          </a:p>
          <a:p>
            <a:pPr marL="0" lvl="0" indent="0" algn="just" rtl="0">
              <a:lnSpc>
                <a:spcPct val="150000"/>
              </a:lnSpc>
              <a:spcBef>
                <a:spcPts val="1200"/>
              </a:spcBef>
              <a:spcAft>
                <a:spcPts val="0"/>
              </a:spcAft>
              <a:buClr>
                <a:schemeClr val="dk1"/>
              </a:buClr>
              <a:buSzPts val="1100"/>
              <a:buFont typeface="Arial"/>
              <a:buNone/>
            </a:pPr>
            <a:r>
              <a:rPr lang="en-GB" sz="1300" dirty="0">
                <a:solidFill>
                  <a:schemeClr val="dk1"/>
                </a:solidFill>
                <a:latin typeface="Times New Roman"/>
                <a:ea typeface="Times New Roman"/>
                <a:cs typeface="Times New Roman"/>
                <a:sym typeface="Times New Roman"/>
              </a:rPr>
              <a:t>state.gov (1948) American Treaty on Pacific Settlement (Pact of Bogota), U.S. Department of State. U.S. Department of State. Available at: https://2009-2017.state.gov/p/wha/rls/70580.htm (Accessed: April 29, 2023). </a:t>
            </a:r>
            <a:endParaRPr sz="1300">
              <a:solidFill>
                <a:schemeClr val="dk1"/>
              </a:solidFill>
              <a:latin typeface="Times New Roman"/>
              <a:ea typeface="Times New Roman"/>
              <a:cs typeface="Times New Roman"/>
              <a:sym typeface="Times New Roman"/>
            </a:endParaRPr>
          </a:p>
          <a:p>
            <a:pPr marL="0" lvl="0" indent="0" algn="just" rtl="0">
              <a:lnSpc>
                <a:spcPct val="150000"/>
              </a:lnSpc>
              <a:spcBef>
                <a:spcPts val="1200"/>
              </a:spcBef>
              <a:spcAft>
                <a:spcPts val="0"/>
              </a:spcAft>
              <a:buClr>
                <a:schemeClr val="dk1"/>
              </a:buClr>
              <a:buSzPts val="1100"/>
              <a:buFont typeface="Arial"/>
              <a:buNone/>
            </a:pPr>
            <a:r>
              <a:rPr lang="en-GB" sz="1300" dirty="0" err="1">
                <a:solidFill>
                  <a:schemeClr val="dk1"/>
                </a:solidFill>
                <a:latin typeface="Times New Roman"/>
                <a:ea typeface="Times New Roman"/>
                <a:cs typeface="Times New Roman"/>
                <a:sym typeface="Times New Roman"/>
              </a:rPr>
              <a:t>Freitas</a:t>
            </a:r>
            <a:r>
              <a:rPr lang="en-GB" sz="1300" dirty="0">
                <a:solidFill>
                  <a:schemeClr val="dk1"/>
                </a:solidFill>
                <a:latin typeface="Times New Roman"/>
                <a:ea typeface="Times New Roman"/>
                <a:cs typeface="Times New Roman"/>
                <a:sym typeface="Times New Roman"/>
              </a:rPr>
              <a:t>, G.D.N.B., Lima, L.C. and </a:t>
            </a:r>
            <a:r>
              <a:rPr lang="en-GB" sz="1300" dirty="0" err="1">
                <a:solidFill>
                  <a:schemeClr val="dk1"/>
                </a:solidFill>
                <a:latin typeface="Times New Roman"/>
                <a:ea typeface="Times New Roman"/>
                <a:cs typeface="Times New Roman"/>
                <a:sym typeface="Times New Roman"/>
              </a:rPr>
              <a:t>Soares</a:t>
            </a:r>
            <a:r>
              <a:rPr lang="en-GB" sz="1300" dirty="0">
                <a:solidFill>
                  <a:schemeClr val="dk1"/>
                </a:solidFill>
                <a:latin typeface="Times New Roman"/>
                <a:ea typeface="Times New Roman"/>
                <a:cs typeface="Times New Roman"/>
                <a:sym typeface="Times New Roman"/>
              </a:rPr>
              <a:t>, R.V.C., 2022. Left Out in The Cold? Judicial Settlement of Disputes During The Cold War. </a:t>
            </a:r>
            <a:r>
              <a:rPr lang="en-GB" sz="1300" dirty="0" err="1">
                <a:solidFill>
                  <a:schemeClr val="dk1"/>
                </a:solidFill>
                <a:latin typeface="Times New Roman"/>
                <a:ea typeface="Times New Roman"/>
                <a:cs typeface="Times New Roman"/>
                <a:sym typeface="Times New Roman"/>
              </a:rPr>
              <a:t>Cadernos</a:t>
            </a:r>
            <a:r>
              <a:rPr lang="en-GB" sz="1300" dirty="0">
                <a:solidFill>
                  <a:schemeClr val="dk1"/>
                </a:solidFill>
                <a:latin typeface="Times New Roman"/>
                <a:ea typeface="Times New Roman"/>
                <a:cs typeface="Times New Roman"/>
                <a:sym typeface="Times New Roman"/>
              </a:rPr>
              <a:t> do </a:t>
            </a:r>
            <a:r>
              <a:rPr lang="en-GB" sz="1300" dirty="0" err="1">
                <a:solidFill>
                  <a:schemeClr val="dk1"/>
                </a:solidFill>
                <a:latin typeface="Times New Roman"/>
                <a:ea typeface="Times New Roman"/>
                <a:cs typeface="Times New Roman"/>
                <a:sym typeface="Times New Roman"/>
              </a:rPr>
              <a:t>Programa</a:t>
            </a:r>
            <a:r>
              <a:rPr lang="en-GB" sz="1300" dirty="0">
                <a:solidFill>
                  <a:schemeClr val="dk1"/>
                </a:solidFill>
                <a:latin typeface="Times New Roman"/>
                <a:ea typeface="Times New Roman"/>
                <a:cs typeface="Times New Roman"/>
                <a:sym typeface="Times New Roman"/>
              </a:rPr>
              <a:t> de </a:t>
            </a:r>
            <a:r>
              <a:rPr lang="en-GB" sz="1300" dirty="0" err="1">
                <a:solidFill>
                  <a:schemeClr val="dk1"/>
                </a:solidFill>
                <a:latin typeface="Times New Roman"/>
                <a:ea typeface="Times New Roman"/>
                <a:cs typeface="Times New Roman"/>
                <a:sym typeface="Times New Roman"/>
              </a:rPr>
              <a:t>Pós-Graduação</a:t>
            </a:r>
            <a:r>
              <a:rPr lang="en-GB" sz="1300" dirty="0">
                <a:solidFill>
                  <a:schemeClr val="dk1"/>
                </a:solidFill>
                <a:latin typeface="Times New Roman"/>
                <a:ea typeface="Times New Roman"/>
                <a:cs typeface="Times New Roman"/>
                <a:sym typeface="Times New Roman"/>
              </a:rPr>
              <a:t> </a:t>
            </a:r>
            <a:r>
              <a:rPr lang="en-GB" sz="1300" dirty="0" err="1">
                <a:solidFill>
                  <a:schemeClr val="dk1"/>
                </a:solidFill>
                <a:latin typeface="Times New Roman"/>
                <a:ea typeface="Times New Roman"/>
                <a:cs typeface="Times New Roman"/>
                <a:sym typeface="Times New Roman"/>
              </a:rPr>
              <a:t>em</a:t>
            </a:r>
            <a:r>
              <a:rPr lang="en-GB" sz="1300" dirty="0">
                <a:solidFill>
                  <a:schemeClr val="dk1"/>
                </a:solidFill>
                <a:latin typeface="Times New Roman"/>
                <a:ea typeface="Times New Roman"/>
                <a:cs typeface="Times New Roman"/>
                <a:sym typeface="Times New Roman"/>
              </a:rPr>
              <a:t> </a:t>
            </a:r>
            <a:r>
              <a:rPr lang="en-GB" sz="1300" dirty="0" err="1">
                <a:solidFill>
                  <a:schemeClr val="dk1"/>
                </a:solidFill>
                <a:latin typeface="Times New Roman"/>
                <a:ea typeface="Times New Roman"/>
                <a:cs typeface="Times New Roman"/>
                <a:sym typeface="Times New Roman"/>
              </a:rPr>
              <a:t>Direito–PPGDir</a:t>
            </a:r>
            <a:r>
              <a:rPr lang="en-GB" sz="1300" dirty="0">
                <a:solidFill>
                  <a:schemeClr val="dk1"/>
                </a:solidFill>
                <a:latin typeface="Times New Roman"/>
                <a:ea typeface="Times New Roman"/>
                <a:cs typeface="Times New Roman"/>
                <a:sym typeface="Times New Roman"/>
              </a:rPr>
              <a:t>./UFRGS, 17, pp.47-65.</a:t>
            </a:r>
            <a:endParaRPr sz="1300">
              <a:solidFill>
                <a:schemeClr val="dk1"/>
              </a:solidFill>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r>
              <a:rPr lang="en-GB" sz="1300" dirty="0">
                <a:solidFill>
                  <a:schemeClr val="dk1"/>
                </a:solidFill>
                <a:latin typeface="Times New Roman"/>
                <a:ea typeface="Times New Roman"/>
                <a:cs typeface="Times New Roman"/>
                <a:sym typeface="Times New Roman"/>
              </a:rPr>
              <a:t>ippr.org (2019) The constitution of the United Kingdom. Available at: https://www.ippr.org/files/images/media/files/publication/2014/01/the-constitution-of-the-united-kingdom_1991-2014_1420.pdf (Accessed: April 29, 2023). </a:t>
            </a:r>
            <a:endParaRPr sz="1300">
              <a:solidFill>
                <a:schemeClr val="dk1"/>
              </a:solidFill>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r>
              <a:rPr lang="en-GB" sz="1300" dirty="0">
                <a:solidFill>
                  <a:schemeClr val="dk1"/>
                </a:solidFill>
                <a:latin typeface="Times New Roman"/>
                <a:ea typeface="Times New Roman"/>
                <a:cs typeface="Times New Roman"/>
                <a:sym typeface="Times New Roman"/>
              </a:rPr>
              <a:t>history.state.gov (2019) U.S. Department of State. U.S. Department of State. Available at: https://history.state.gov/countries/belize (Accessed: April 29, 2023). </a:t>
            </a:r>
            <a:endParaRPr sz="1300">
              <a:solidFill>
                <a:schemeClr val="dk1"/>
              </a:solidFill>
              <a:latin typeface="Times New Roman"/>
              <a:ea typeface="Times New Roman"/>
              <a:cs typeface="Times New Roman"/>
              <a:sym typeface="Times New Roman"/>
            </a:endParaRPr>
          </a:p>
          <a:p>
            <a:pPr marL="0" lvl="0" indent="0" algn="just" rtl="0">
              <a:lnSpc>
                <a:spcPct val="150000"/>
              </a:lnSpc>
              <a:spcBef>
                <a:spcPts val="1200"/>
              </a:spcBef>
              <a:spcAft>
                <a:spcPts val="0"/>
              </a:spcAft>
              <a:buNone/>
            </a:pPr>
            <a:endParaRPr sz="1300">
              <a:solidFill>
                <a:schemeClr val="dk1"/>
              </a:solidFill>
              <a:latin typeface="Times New Roman"/>
              <a:ea typeface="Times New Roman"/>
              <a:cs typeface="Times New Roman"/>
              <a:sym typeface="Times New Roman"/>
            </a:endParaRPr>
          </a:p>
          <a:p>
            <a:pPr marL="0" lvl="0" indent="0" algn="just" rtl="0">
              <a:lnSpc>
                <a:spcPct val="150000"/>
              </a:lnSpc>
              <a:spcBef>
                <a:spcPts val="1200"/>
              </a:spcBef>
              <a:spcAft>
                <a:spcPts val="0"/>
              </a:spcAft>
              <a:buClr>
                <a:schemeClr val="dk1"/>
              </a:buClr>
              <a:buSzPts val="1100"/>
              <a:buFont typeface="Arial"/>
              <a:buNone/>
            </a:pPr>
            <a:endParaRPr sz="1300">
              <a:solidFill>
                <a:schemeClr val="dk1"/>
              </a:solidFill>
              <a:latin typeface="Times New Roman"/>
              <a:ea typeface="Times New Roman"/>
              <a:cs typeface="Times New Roman"/>
              <a:sym typeface="Times New Roman"/>
            </a:endParaRPr>
          </a:p>
          <a:p>
            <a:pPr marL="0" lvl="0" indent="0" algn="l" rtl="0">
              <a:spcBef>
                <a:spcPts val="1200"/>
              </a:spcBef>
              <a:spcAft>
                <a:spcPts val="1200"/>
              </a:spcAft>
              <a:buNone/>
            </a:pPr>
            <a:endParaRPr sz="13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71725" y="133050"/>
            <a:ext cx="3607800" cy="5727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Clr>
                <a:schemeClr val="dk1"/>
              </a:buClr>
              <a:buSzPts val="1100"/>
              <a:buFont typeface="Arial"/>
              <a:buNone/>
            </a:pPr>
            <a:r>
              <a:rPr lang="en-GB" sz="3000" b="1">
                <a:latin typeface="Times New Roman"/>
                <a:ea typeface="Times New Roman"/>
                <a:cs typeface="Times New Roman"/>
                <a:sym typeface="Times New Roman"/>
              </a:rPr>
              <a:t>Executive Summary</a:t>
            </a:r>
            <a:endParaRPr sz="3000"/>
          </a:p>
        </p:txBody>
      </p:sp>
      <p:sp>
        <p:nvSpPr>
          <p:cNvPr id="61" name="Google Shape;61;p14"/>
          <p:cNvSpPr txBox="1">
            <a:spLocks noGrp="1"/>
          </p:cNvSpPr>
          <p:nvPr>
            <p:ph type="body" idx="1"/>
          </p:nvPr>
        </p:nvSpPr>
        <p:spPr>
          <a:xfrm>
            <a:off x="311700" y="1152475"/>
            <a:ext cx="4559400" cy="3416400"/>
          </a:xfrm>
          <a:prstGeom prst="rect">
            <a:avLst/>
          </a:prstGeom>
        </p:spPr>
        <p:txBody>
          <a:bodyPr spcFirstLastPara="1" wrap="square" lIns="91425" tIns="91425" rIns="91425" bIns="91425" anchor="t" anchorCtr="0">
            <a:noAutofit/>
          </a:bodyPr>
          <a:lstStyle/>
          <a:p>
            <a:pPr marL="457200" lvl="0" indent="-355600" algn="just"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report is going to discuss the dispute between Honduras and Belize.</a:t>
            </a:r>
            <a:endParaRPr sz="2000">
              <a:solidFill>
                <a:schemeClr val="dk1"/>
              </a:solidFill>
              <a:latin typeface="Times New Roman"/>
              <a:ea typeface="Times New Roman"/>
              <a:cs typeface="Times New Roman"/>
              <a:sym typeface="Times New Roman"/>
            </a:endParaRPr>
          </a:p>
          <a:p>
            <a:pPr marL="457200" lvl="0" indent="-355600" algn="just"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dispute has been an emerging concern as it violates the American Treaty. </a:t>
            </a:r>
            <a:endParaRPr sz="2000">
              <a:solidFill>
                <a:schemeClr val="dk1"/>
              </a:solidFill>
              <a:latin typeface="Times New Roman"/>
              <a:ea typeface="Times New Roman"/>
              <a:cs typeface="Times New Roman"/>
              <a:sym typeface="Times New Roman"/>
            </a:endParaRPr>
          </a:p>
          <a:p>
            <a:pPr marL="457200" lvl="0" indent="-355600" algn="just"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method for solving the dispute taken is the conciliation method. </a:t>
            </a:r>
            <a:endParaRPr sz="2000"/>
          </a:p>
        </p:txBody>
      </p:sp>
      <p:pic>
        <p:nvPicPr>
          <p:cNvPr id="62" name="Google Shape;62;p14"/>
          <p:cNvPicPr preferRelativeResize="0"/>
          <p:nvPr/>
        </p:nvPicPr>
        <p:blipFill>
          <a:blip r:embed="rId3">
            <a:alphaModFix/>
          </a:blip>
          <a:stretch>
            <a:fillRect/>
          </a:stretch>
        </p:blipFill>
        <p:spPr>
          <a:xfrm>
            <a:off x="5783450" y="1094900"/>
            <a:ext cx="3199675" cy="2264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1191625" y="261050"/>
            <a:ext cx="2360100" cy="5727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Clr>
                <a:schemeClr val="dk1"/>
              </a:buClr>
              <a:buSzPts val="1100"/>
              <a:buFont typeface="Arial"/>
              <a:buNone/>
            </a:pPr>
            <a:r>
              <a:rPr lang="en-GB" sz="3000" b="1">
                <a:latin typeface="Times New Roman"/>
                <a:ea typeface="Times New Roman"/>
                <a:cs typeface="Times New Roman"/>
                <a:sym typeface="Times New Roman"/>
              </a:rPr>
              <a:t>Introduction</a:t>
            </a:r>
            <a:endParaRPr sz="3000" b="1">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68" name="Google Shape;68;p15"/>
          <p:cNvSpPr txBox="1">
            <a:spLocks noGrp="1"/>
          </p:cNvSpPr>
          <p:nvPr>
            <p:ph type="body" idx="1"/>
          </p:nvPr>
        </p:nvSpPr>
        <p:spPr>
          <a:xfrm>
            <a:off x="119725" y="1015525"/>
            <a:ext cx="5167800" cy="3416400"/>
          </a:xfrm>
          <a:prstGeom prst="rect">
            <a:avLst/>
          </a:prstGeom>
        </p:spPr>
        <p:txBody>
          <a:bodyPr spcFirstLastPara="1" wrap="square" lIns="91425" tIns="91425" rIns="91425" bIns="91425" anchor="t" anchorCtr="0">
            <a:normAutofit/>
          </a:bodyPr>
          <a:lstStyle/>
          <a:p>
            <a:pPr marL="457200" lvl="0" indent="-355600" algn="just"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An international dispute is a disagreement between two states or territories. </a:t>
            </a:r>
            <a:endParaRPr sz="2000">
              <a:solidFill>
                <a:schemeClr val="dk1"/>
              </a:solidFill>
              <a:latin typeface="Times New Roman"/>
              <a:ea typeface="Times New Roman"/>
              <a:cs typeface="Times New Roman"/>
              <a:sym typeface="Times New Roman"/>
            </a:endParaRPr>
          </a:p>
          <a:p>
            <a:pPr marL="457200" lvl="0" indent="-355600" algn="just"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There are various aspects of disagreement such as political and legal disagreement. </a:t>
            </a:r>
            <a:endParaRPr sz="2000">
              <a:solidFill>
                <a:schemeClr val="dk1"/>
              </a:solidFill>
              <a:latin typeface="Times New Roman"/>
              <a:ea typeface="Times New Roman"/>
              <a:cs typeface="Times New Roman"/>
              <a:sym typeface="Times New Roman"/>
            </a:endParaRPr>
          </a:p>
          <a:p>
            <a:pPr marL="457200" lvl="0" indent="-355600" algn="just"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In this study, </a:t>
            </a:r>
            <a:r>
              <a:rPr lang="en-GB" sz="2000" b="1" i="1">
                <a:solidFill>
                  <a:schemeClr val="dk1"/>
                </a:solidFill>
                <a:latin typeface="Times New Roman"/>
                <a:ea typeface="Times New Roman"/>
                <a:cs typeface="Times New Roman"/>
                <a:sym typeface="Times New Roman"/>
              </a:rPr>
              <a:t>Sovereignty over the Sapodilla Cayes </a:t>
            </a:r>
            <a:r>
              <a:rPr lang="en-GB" sz="2000">
                <a:solidFill>
                  <a:schemeClr val="dk1"/>
                </a:solidFill>
                <a:latin typeface="Times New Roman"/>
                <a:ea typeface="Times New Roman"/>
                <a:cs typeface="Times New Roman"/>
                <a:sym typeface="Times New Roman"/>
              </a:rPr>
              <a:t>case is chosen. </a:t>
            </a:r>
            <a:endParaRPr sz="2000"/>
          </a:p>
        </p:txBody>
      </p:sp>
      <p:pic>
        <p:nvPicPr>
          <p:cNvPr id="69" name="Google Shape;69;p15"/>
          <p:cNvPicPr preferRelativeResize="0"/>
          <p:nvPr/>
        </p:nvPicPr>
        <p:blipFill>
          <a:blip r:embed="rId3">
            <a:alphaModFix/>
          </a:blip>
          <a:stretch>
            <a:fillRect/>
          </a:stretch>
        </p:blipFill>
        <p:spPr>
          <a:xfrm>
            <a:off x="5351925" y="1160325"/>
            <a:ext cx="3551675" cy="236561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4111350" y="101075"/>
            <a:ext cx="4935900" cy="572700"/>
          </a:xfrm>
          <a:prstGeom prst="rect">
            <a:avLst/>
          </a:prstGeom>
        </p:spPr>
        <p:txBody>
          <a:bodyPr spcFirstLastPara="1" wrap="square" lIns="91425" tIns="91425" rIns="91425" bIns="91425" anchor="t" anchorCtr="0">
            <a:normAutofit fontScale="90000"/>
          </a:bodyPr>
          <a:lstStyle/>
          <a:p>
            <a:pPr marL="0" lvl="0" indent="0" algn="ctr" rtl="0">
              <a:lnSpc>
                <a:spcPct val="150000"/>
              </a:lnSpc>
              <a:spcBef>
                <a:spcPts val="0"/>
              </a:spcBef>
              <a:spcAft>
                <a:spcPts val="0"/>
              </a:spcAft>
              <a:buClr>
                <a:schemeClr val="dk1"/>
              </a:buClr>
              <a:buSzPct val="33333"/>
              <a:buFont typeface="Arial"/>
              <a:buNone/>
            </a:pPr>
            <a:r>
              <a:rPr lang="en-GB" sz="3300" b="1">
                <a:latin typeface="Times New Roman"/>
                <a:ea typeface="Times New Roman"/>
                <a:cs typeface="Times New Roman"/>
                <a:sym typeface="Times New Roman"/>
              </a:rPr>
              <a:t>Background of the situation</a:t>
            </a:r>
            <a:endParaRPr sz="3300" b="1">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75" name="Google Shape;75;p16"/>
          <p:cNvSpPr txBox="1">
            <a:spLocks noGrp="1"/>
          </p:cNvSpPr>
          <p:nvPr>
            <p:ph type="body" idx="1"/>
          </p:nvPr>
        </p:nvSpPr>
        <p:spPr>
          <a:xfrm>
            <a:off x="4235350" y="1152475"/>
            <a:ext cx="4596900" cy="3416400"/>
          </a:xfrm>
          <a:prstGeom prst="rect">
            <a:avLst/>
          </a:prstGeom>
        </p:spPr>
        <p:txBody>
          <a:bodyPr spcFirstLastPara="1" wrap="square" lIns="91425" tIns="91425" rIns="91425" bIns="91425" anchor="t" anchorCtr="0">
            <a:noAutofit/>
          </a:bodyPr>
          <a:lstStyle/>
          <a:p>
            <a:pPr marL="457200" lvl="0" indent="-355600" algn="l"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caving group of the Gulf of Honduras is famously known as Sapodilla Cayes. </a:t>
            </a:r>
            <a:endParaRPr sz="2000">
              <a:solidFill>
                <a:schemeClr val="dk1"/>
              </a:solidFill>
              <a:latin typeface="Times New Roman"/>
              <a:ea typeface="Times New Roman"/>
              <a:cs typeface="Times New Roman"/>
              <a:sym typeface="Times New Roman"/>
            </a:endParaRPr>
          </a:p>
          <a:p>
            <a:pPr marL="457200" lvl="0" indent="-355600" algn="l"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Cayes are in the territory of Belize.</a:t>
            </a:r>
            <a:endParaRPr sz="2000">
              <a:solidFill>
                <a:schemeClr val="dk1"/>
              </a:solidFill>
              <a:latin typeface="Times New Roman"/>
              <a:ea typeface="Times New Roman"/>
              <a:cs typeface="Times New Roman"/>
              <a:sym typeface="Times New Roman"/>
            </a:endParaRPr>
          </a:p>
          <a:p>
            <a:pPr marL="457200" lvl="0" indent="-355600" algn="l"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This area is a part of the ‘Independent State of Belize’ (history.state.gov, 2019).</a:t>
            </a:r>
            <a:endParaRPr sz="2000"/>
          </a:p>
        </p:txBody>
      </p:sp>
      <p:pic>
        <p:nvPicPr>
          <p:cNvPr id="76" name="Google Shape;76;p16"/>
          <p:cNvPicPr preferRelativeResize="0"/>
          <p:nvPr/>
        </p:nvPicPr>
        <p:blipFill>
          <a:blip r:embed="rId3">
            <a:alphaModFix/>
          </a:blip>
          <a:stretch>
            <a:fillRect/>
          </a:stretch>
        </p:blipFill>
        <p:spPr>
          <a:xfrm>
            <a:off x="192800" y="1100975"/>
            <a:ext cx="3671026" cy="3200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1255600" y="237050"/>
            <a:ext cx="1904100" cy="5727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Clr>
                <a:schemeClr val="dk1"/>
              </a:buClr>
              <a:buSzPts val="1100"/>
              <a:buFont typeface="Arial"/>
              <a:buNone/>
            </a:pPr>
            <a:r>
              <a:rPr lang="en-GB" sz="3000" b="1">
                <a:latin typeface="Times New Roman"/>
                <a:ea typeface="Times New Roman"/>
                <a:cs typeface="Times New Roman"/>
                <a:sym typeface="Times New Roman"/>
              </a:rPr>
              <a:t>The issue</a:t>
            </a:r>
            <a:endParaRPr sz="3000"/>
          </a:p>
        </p:txBody>
      </p:sp>
      <p:sp>
        <p:nvSpPr>
          <p:cNvPr id="82" name="Google Shape;82;p17"/>
          <p:cNvSpPr txBox="1">
            <a:spLocks noGrp="1"/>
          </p:cNvSpPr>
          <p:nvPr>
            <p:ph type="body" idx="1"/>
          </p:nvPr>
        </p:nvSpPr>
        <p:spPr>
          <a:xfrm>
            <a:off x="127725" y="736525"/>
            <a:ext cx="4703700" cy="3416400"/>
          </a:xfrm>
          <a:prstGeom prst="rect">
            <a:avLst/>
          </a:prstGeom>
        </p:spPr>
        <p:txBody>
          <a:bodyPr spcFirstLastPara="1" wrap="square" lIns="91425" tIns="91425" rIns="91425" bIns="91425" anchor="t" anchorCtr="0">
            <a:noAutofit/>
          </a:bodyPr>
          <a:lstStyle/>
          <a:p>
            <a:pPr marL="457200" lvl="0" indent="-355600" algn="l"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main issue that arose related to this area is the land ownership.</a:t>
            </a:r>
            <a:endParaRPr sz="2000">
              <a:solidFill>
                <a:schemeClr val="dk1"/>
              </a:solidFill>
              <a:latin typeface="Times New Roman"/>
              <a:ea typeface="Times New Roman"/>
              <a:cs typeface="Times New Roman"/>
              <a:sym typeface="Times New Roman"/>
            </a:endParaRPr>
          </a:p>
          <a:p>
            <a:pPr marL="457200" lvl="0" indent="-355600" algn="l"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government of Honduras claimed that the area has been used as military spots.</a:t>
            </a:r>
            <a:endParaRPr sz="2000">
              <a:solidFill>
                <a:schemeClr val="dk1"/>
              </a:solidFill>
              <a:latin typeface="Times New Roman"/>
              <a:ea typeface="Times New Roman"/>
              <a:cs typeface="Times New Roman"/>
              <a:sym typeface="Times New Roman"/>
            </a:endParaRPr>
          </a:p>
          <a:p>
            <a:pPr marL="457200" lvl="0" indent="-355600" algn="l" rtl="0">
              <a:lnSpc>
                <a:spcPct val="150000"/>
              </a:lnSpc>
              <a:spcBef>
                <a:spcPts val="0"/>
              </a:spcBef>
              <a:spcAft>
                <a:spcPts val="0"/>
              </a:spcAft>
              <a:buClr>
                <a:schemeClr val="dk1"/>
              </a:buClr>
              <a:buSzPts val="2000"/>
              <a:buFont typeface="Times New Roman"/>
              <a:buChar char="●"/>
            </a:pPr>
            <a:r>
              <a:rPr lang="en-GB" sz="2000">
                <a:solidFill>
                  <a:schemeClr val="dk1"/>
                </a:solidFill>
                <a:latin typeface="Times New Roman"/>
                <a:ea typeface="Times New Roman"/>
                <a:cs typeface="Times New Roman"/>
                <a:sym typeface="Times New Roman"/>
              </a:rPr>
              <a:t>The dispute occurred when the government of Honduras tried to claim the area for the acknowledgement of the sovereignty of the United Kingdom. </a:t>
            </a:r>
            <a:endParaRPr sz="200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a:p>
        </p:txBody>
      </p:sp>
      <p:pic>
        <p:nvPicPr>
          <p:cNvPr id="83" name="Google Shape;83;p17"/>
          <p:cNvPicPr preferRelativeResize="0"/>
          <p:nvPr/>
        </p:nvPicPr>
        <p:blipFill>
          <a:blip r:embed="rId3">
            <a:alphaModFix/>
          </a:blip>
          <a:stretch>
            <a:fillRect/>
          </a:stretch>
        </p:blipFill>
        <p:spPr>
          <a:xfrm>
            <a:off x="6327375" y="1152475"/>
            <a:ext cx="2511825" cy="2240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695675" y="173050"/>
            <a:ext cx="3567900" cy="5727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3000" b="1">
                <a:latin typeface="Times New Roman"/>
                <a:ea typeface="Times New Roman"/>
                <a:cs typeface="Times New Roman"/>
                <a:sym typeface="Times New Roman"/>
              </a:rPr>
              <a:t>The issue Contd….</a:t>
            </a:r>
            <a:endParaRPr sz="3000"/>
          </a:p>
        </p:txBody>
      </p:sp>
      <p:sp>
        <p:nvSpPr>
          <p:cNvPr id="89" name="Google Shape;89;p18"/>
          <p:cNvSpPr txBox="1">
            <a:spLocks noGrp="1"/>
          </p:cNvSpPr>
          <p:nvPr>
            <p:ph type="body" idx="1"/>
          </p:nvPr>
        </p:nvSpPr>
        <p:spPr>
          <a:xfrm>
            <a:off x="87725" y="968475"/>
            <a:ext cx="4895700" cy="3416400"/>
          </a:xfrm>
          <a:prstGeom prst="rect">
            <a:avLst/>
          </a:prstGeom>
        </p:spPr>
        <p:txBody>
          <a:bodyPr spcFirstLastPara="1" wrap="square" lIns="91425" tIns="91425" rIns="91425" bIns="91425" anchor="t" anchorCtr="0">
            <a:normAutofit fontScale="92500" lnSpcReduction="20000"/>
          </a:bodyPr>
          <a:lstStyle/>
          <a:p>
            <a:pPr marL="457200" lvl="0" indent="-346075" algn="just" rtl="0">
              <a:lnSpc>
                <a:spcPct val="150000"/>
              </a:lnSpc>
              <a:spcBef>
                <a:spcPts val="0"/>
              </a:spcBef>
              <a:spcAft>
                <a:spcPts val="0"/>
              </a:spcAft>
              <a:buClr>
                <a:schemeClr val="dk1"/>
              </a:buClr>
              <a:buSzPct val="100000"/>
              <a:buFont typeface="Times New Roman"/>
              <a:buChar char="●"/>
            </a:pPr>
            <a:r>
              <a:rPr lang="en-GB" sz="2000">
                <a:solidFill>
                  <a:schemeClr val="dk1"/>
                </a:solidFill>
                <a:latin typeface="Times New Roman"/>
                <a:ea typeface="Times New Roman"/>
                <a:cs typeface="Times New Roman"/>
                <a:sym typeface="Times New Roman"/>
              </a:rPr>
              <a:t>The dispute between the two governments occurred as Honduras tried to claim ownership using international law. </a:t>
            </a:r>
            <a:endParaRPr sz="2000">
              <a:solidFill>
                <a:schemeClr val="dk1"/>
              </a:solidFill>
              <a:latin typeface="Times New Roman"/>
              <a:ea typeface="Times New Roman"/>
              <a:cs typeface="Times New Roman"/>
              <a:sym typeface="Times New Roman"/>
            </a:endParaRPr>
          </a:p>
          <a:p>
            <a:pPr marL="457200" lvl="0" indent="-346075" algn="just" rtl="0">
              <a:lnSpc>
                <a:spcPct val="150000"/>
              </a:lnSpc>
              <a:spcBef>
                <a:spcPts val="0"/>
              </a:spcBef>
              <a:spcAft>
                <a:spcPts val="0"/>
              </a:spcAft>
              <a:buClr>
                <a:schemeClr val="dk1"/>
              </a:buClr>
              <a:buSzPct val="100000"/>
              <a:buFont typeface="Times New Roman"/>
              <a:buChar char="●"/>
            </a:pPr>
            <a:r>
              <a:rPr lang="en-GB" sz="2000">
                <a:solidFill>
                  <a:schemeClr val="dk1"/>
                </a:solidFill>
                <a:latin typeface="Times New Roman"/>
                <a:ea typeface="Times New Roman"/>
                <a:cs typeface="Times New Roman"/>
                <a:sym typeface="Times New Roman"/>
              </a:rPr>
              <a:t>The request has been claimed by the government of Honduras using the “</a:t>
            </a:r>
            <a:r>
              <a:rPr lang="en-GB" sz="2000" b="1" i="1">
                <a:solidFill>
                  <a:schemeClr val="dk1"/>
                </a:solidFill>
                <a:latin typeface="Times New Roman"/>
                <a:ea typeface="Times New Roman"/>
                <a:cs typeface="Times New Roman"/>
                <a:sym typeface="Times New Roman"/>
              </a:rPr>
              <a:t>American Treaty on Pacific Settlement’’</a:t>
            </a:r>
            <a:r>
              <a:rPr lang="en-GB" sz="2000">
                <a:solidFill>
                  <a:schemeClr val="dk1"/>
                </a:solidFill>
                <a:latin typeface="Times New Roman"/>
                <a:ea typeface="Times New Roman"/>
                <a:cs typeface="Times New Roman"/>
                <a:sym typeface="Times New Roman"/>
              </a:rPr>
              <a:t>. </a:t>
            </a:r>
            <a:endParaRPr sz="2000">
              <a:solidFill>
                <a:schemeClr val="dk1"/>
              </a:solidFill>
              <a:latin typeface="Times New Roman"/>
              <a:ea typeface="Times New Roman"/>
              <a:cs typeface="Times New Roman"/>
              <a:sym typeface="Times New Roman"/>
            </a:endParaRPr>
          </a:p>
          <a:p>
            <a:pPr marL="457200" lvl="0" indent="-346075" algn="just" rtl="0">
              <a:lnSpc>
                <a:spcPct val="150000"/>
              </a:lnSpc>
              <a:spcBef>
                <a:spcPts val="0"/>
              </a:spcBef>
              <a:spcAft>
                <a:spcPts val="0"/>
              </a:spcAft>
              <a:buClr>
                <a:schemeClr val="dk1"/>
              </a:buClr>
              <a:buSzPct val="100000"/>
              <a:buFont typeface="Times New Roman"/>
              <a:buChar char="●"/>
            </a:pPr>
            <a:r>
              <a:rPr lang="en-GB" sz="2000">
                <a:solidFill>
                  <a:schemeClr val="dk1"/>
                </a:solidFill>
                <a:latin typeface="Times New Roman"/>
                <a:ea typeface="Times New Roman"/>
                <a:cs typeface="Times New Roman"/>
                <a:sym typeface="Times New Roman"/>
              </a:rPr>
              <a:t>The government of Belize is willing to use the </a:t>
            </a:r>
            <a:r>
              <a:rPr lang="en-GB" sz="2000" b="1" i="1">
                <a:solidFill>
                  <a:schemeClr val="dk1"/>
                </a:solidFill>
                <a:latin typeface="Times New Roman"/>
                <a:ea typeface="Times New Roman"/>
                <a:cs typeface="Times New Roman"/>
                <a:sym typeface="Times New Roman"/>
              </a:rPr>
              <a:t>‘Treaty of Bogata</a:t>
            </a:r>
            <a:r>
              <a:rPr lang="en-GB" sz="2000">
                <a:solidFill>
                  <a:schemeClr val="dk1"/>
                </a:solidFill>
                <a:latin typeface="Times New Roman"/>
                <a:ea typeface="Times New Roman"/>
                <a:cs typeface="Times New Roman"/>
                <a:sym typeface="Times New Roman"/>
              </a:rPr>
              <a:t>’. </a:t>
            </a:r>
            <a:endParaRPr sz="2000"/>
          </a:p>
        </p:txBody>
      </p:sp>
      <p:pic>
        <p:nvPicPr>
          <p:cNvPr id="90" name="Google Shape;90;p18"/>
          <p:cNvPicPr preferRelativeResize="0"/>
          <p:nvPr/>
        </p:nvPicPr>
        <p:blipFill>
          <a:blip r:embed="rId3">
            <a:alphaModFix/>
          </a:blip>
          <a:stretch>
            <a:fillRect/>
          </a:stretch>
        </p:blipFill>
        <p:spPr>
          <a:xfrm>
            <a:off x="5287825" y="1112300"/>
            <a:ext cx="3663326" cy="2562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519375" y="447950"/>
            <a:ext cx="5495700" cy="5727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3000" b="1">
                <a:latin typeface="Times New Roman"/>
                <a:ea typeface="Times New Roman"/>
                <a:cs typeface="Times New Roman"/>
                <a:sym typeface="Times New Roman"/>
              </a:rPr>
              <a:t>The dispute settlement method</a:t>
            </a:r>
            <a:endParaRPr sz="3000" b="1">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96" name="Google Shape;96;p19"/>
          <p:cNvSpPr txBox="1">
            <a:spLocks noGrp="1"/>
          </p:cNvSpPr>
          <p:nvPr>
            <p:ph type="body" idx="1"/>
          </p:nvPr>
        </p:nvSpPr>
        <p:spPr>
          <a:xfrm>
            <a:off x="4631550" y="1152475"/>
            <a:ext cx="4200900" cy="3416400"/>
          </a:xfrm>
          <a:prstGeom prst="rect">
            <a:avLst/>
          </a:prstGeom>
        </p:spPr>
        <p:txBody>
          <a:bodyPr spcFirstLastPara="1" wrap="square" lIns="91425" tIns="91425" rIns="91425" bIns="91425" anchor="t" anchorCtr="0">
            <a:normAutofit fontScale="85000" lnSpcReduction="20000"/>
          </a:bodyPr>
          <a:lstStyle/>
          <a:p>
            <a:pPr marL="457200" lvl="0" indent="-331152" algn="just" rtl="0">
              <a:lnSpc>
                <a:spcPct val="150000"/>
              </a:lnSpc>
              <a:spcBef>
                <a:spcPts val="0"/>
              </a:spcBef>
              <a:spcAft>
                <a:spcPts val="0"/>
              </a:spcAft>
              <a:buClr>
                <a:schemeClr val="dk1"/>
              </a:buClr>
              <a:buSzPct val="100000"/>
              <a:buFont typeface="Times New Roman"/>
              <a:buChar char="●"/>
            </a:pPr>
            <a:r>
              <a:rPr lang="en-GB" sz="1900">
                <a:solidFill>
                  <a:schemeClr val="dk1"/>
                </a:solidFill>
                <a:latin typeface="Times New Roman"/>
                <a:ea typeface="Times New Roman"/>
                <a:cs typeface="Times New Roman"/>
                <a:sym typeface="Times New Roman"/>
              </a:rPr>
              <a:t>The dispute will be settled by the conciliation method. </a:t>
            </a:r>
            <a:endParaRPr sz="1900">
              <a:solidFill>
                <a:schemeClr val="dk1"/>
              </a:solidFill>
              <a:latin typeface="Times New Roman"/>
              <a:ea typeface="Times New Roman"/>
              <a:cs typeface="Times New Roman"/>
              <a:sym typeface="Times New Roman"/>
            </a:endParaRPr>
          </a:p>
          <a:p>
            <a:pPr marL="457200" lvl="0" indent="-331152" algn="just" rtl="0">
              <a:lnSpc>
                <a:spcPct val="150000"/>
              </a:lnSpc>
              <a:spcBef>
                <a:spcPts val="0"/>
              </a:spcBef>
              <a:spcAft>
                <a:spcPts val="0"/>
              </a:spcAft>
              <a:buClr>
                <a:schemeClr val="dk1"/>
              </a:buClr>
              <a:buSzPct val="100000"/>
              <a:buFont typeface="Times New Roman"/>
              <a:buChar char="●"/>
            </a:pPr>
            <a:r>
              <a:rPr lang="en-GB" sz="1900">
                <a:solidFill>
                  <a:schemeClr val="dk1"/>
                </a:solidFill>
                <a:latin typeface="Times New Roman"/>
                <a:ea typeface="Times New Roman"/>
                <a:cs typeface="Times New Roman"/>
                <a:sym typeface="Times New Roman"/>
              </a:rPr>
              <a:t>The dispute matter has been taken to the International Court of Justice By the Independent State of Belize. </a:t>
            </a:r>
            <a:endParaRPr sz="1900">
              <a:solidFill>
                <a:schemeClr val="dk1"/>
              </a:solidFill>
              <a:latin typeface="Times New Roman"/>
              <a:ea typeface="Times New Roman"/>
              <a:cs typeface="Times New Roman"/>
              <a:sym typeface="Times New Roman"/>
            </a:endParaRPr>
          </a:p>
          <a:p>
            <a:pPr marL="457200" lvl="0" indent="-331152" algn="just" rtl="0">
              <a:lnSpc>
                <a:spcPct val="150000"/>
              </a:lnSpc>
              <a:spcBef>
                <a:spcPts val="0"/>
              </a:spcBef>
              <a:spcAft>
                <a:spcPts val="0"/>
              </a:spcAft>
              <a:buClr>
                <a:schemeClr val="dk1"/>
              </a:buClr>
              <a:buSzPct val="100000"/>
              <a:buFont typeface="Times New Roman"/>
              <a:buChar char="●"/>
            </a:pPr>
            <a:r>
              <a:rPr lang="en-GB" sz="1900">
                <a:solidFill>
                  <a:schemeClr val="dk1"/>
                </a:solidFill>
                <a:latin typeface="Times New Roman"/>
                <a:ea typeface="Times New Roman"/>
                <a:cs typeface="Times New Roman"/>
                <a:sym typeface="Times New Roman"/>
              </a:rPr>
              <a:t>According to the government of Belize, the area rightfully belongs to them. </a:t>
            </a:r>
            <a:endParaRPr sz="1900">
              <a:solidFill>
                <a:schemeClr val="dk1"/>
              </a:solidFill>
              <a:latin typeface="Times New Roman"/>
              <a:ea typeface="Times New Roman"/>
              <a:cs typeface="Times New Roman"/>
              <a:sym typeface="Times New Roman"/>
            </a:endParaRPr>
          </a:p>
          <a:p>
            <a:pPr marL="457200" lvl="0" indent="-331152" algn="just" rtl="0">
              <a:lnSpc>
                <a:spcPct val="150000"/>
              </a:lnSpc>
              <a:spcBef>
                <a:spcPts val="0"/>
              </a:spcBef>
              <a:spcAft>
                <a:spcPts val="0"/>
              </a:spcAft>
              <a:buClr>
                <a:schemeClr val="dk1"/>
              </a:buClr>
              <a:buSzPct val="100000"/>
              <a:buFont typeface="Times New Roman"/>
              <a:buChar char="●"/>
            </a:pPr>
            <a:r>
              <a:rPr lang="en-GB" sz="1900">
                <a:solidFill>
                  <a:schemeClr val="dk1"/>
                </a:solidFill>
                <a:latin typeface="Times New Roman"/>
                <a:ea typeface="Times New Roman"/>
                <a:cs typeface="Times New Roman"/>
                <a:sym typeface="Times New Roman"/>
              </a:rPr>
              <a:t>However, Honduras claims that the state of Belize is just sovereign over the Sapodilla Cayes. </a:t>
            </a:r>
            <a:endParaRPr sz="1900"/>
          </a:p>
        </p:txBody>
      </p:sp>
      <p:pic>
        <p:nvPicPr>
          <p:cNvPr id="97" name="Google Shape;97;p19"/>
          <p:cNvPicPr preferRelativeResize="0"/>
          <p:nvPr/>
        </p:nvPicPr>
        <p:blipFill>
          <a:blip r:embed="rId3">
            <a:alphaModFix/>
          </a:blip>
          <a:stretch>
            <a:fillRect/>
          </a:stretch>
        </p:blipFill>
        <p:spPr>
          <a:xfrm>
            <a:off x="200400" y="1365050"/>
            <a:ext cx="4326750" cy="2596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747675" y="221050"/>
            <a:ext cx="3927900" cy="5727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GB" sz="3000" b="1">
                <a:latin typeface="Times New Roman"/>
                <a:ea typeface="Times New Roman"/>
                <a:cs typeface="Times New Roman"/>
                <a:sym typeface="Times New Roman"/>
              </a:rPr>
              <a:t>Possible other options</a:t>
            </a:r>
            <a:endParaRPr sz="3000" b="1">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103" name="Google Shape;103;p20"/>
          <p:cNvSpPr txBox="1">
            <a:spLocks noGrp="1"/>
          </p:cNvSpPr>
          <p:nvPr>
            <p:ph type="body" idx="1"/>
          </p:nvPr>
        </p:nvSpPr>
        <p:spPr>
          <a:xfrm>
            <a:off x="103725" y="992500"/>
            <a:ext cx="5215800" cy="3416400"/>
          </a:xfrm>
          <a:prstGeom prst="rect">
            <a:avLst/>
          </a:prstGeom>
        </p:spPr>
        <p:txBody>
          <a:bodyPr spcFirstLastPara="1" wrap="square" lIns="91425" tIns="91425" rIns="91425" bIns="91425" anchor="t" anchorCtr="0">
            <a:normAutofit fontScale="92500" lnSpcReduction="20000"/>
          </a:bodyPr>
          <a:lstStyle/>
          <a:p>
            <a:pPr marL="457200" lvl="0" indent="-336550" algn="just" rtl="0">
              <a:lnSpc>
                <a:spcPct val="150000"/>
              </a:lnSpc>
              <a:spcBef>
                <a:spcPts val="0"/>
              </a:spcBef>
              <a:spcAft>
                <a:spcPts val="0"/>
              </a:spcAft>
              <a:buClr>
                <a:schemeClr val="dk1"/>
              </a:buClr>
              <a:buSzPct val="100000"/>
              <a:buFont typeface="Times New Roman"/>
              <a:buChar char="●"/>
            </a:pPr>
            <a:r>
              <a:rPr lang="en-GB" sz="2000">
                <a:solidFill>
                  <a:schemeClr val="dk1"/>
                </a:solidFill>
                <a:latin typeface="Times New Roman"/>
                <a:ea typeface="Times New Roman"/>
                <a:cs typeface="Times New Roman"/>
                <a:sym typeface="Times New Roman"/>
              </a:rPr>
              <a:t>The other option for resolving the issue can be negotiation. </a:t>
            </a:r>
            <a:endParaRPr sz="2000">
              <a:solidFill>
                <a:schemeClr val="dk1"/>
              </a:solidFill>
              <a:latin typeface="Times New Roman"/>
              <a:ea typeface="Times New Roman"/>
              <a:cs typeface="Times New Roman"/>
              <a:sym typeface="Times New Roman"/>
            </a:endParaRPr>
          </a:p>
          <a:p>
            <a:pPr marL="457200" lvl="0" indent="-336550" algn="just" rtl="0">
              <a:lnSpc>
                <a:spcPct val="150000"/>
              </a:lnSpc>
              <a:spcBef>
                <a:spcPts val="0"/>
              </a:spcBef>
              <a:spcAft>
                <a:spcPts val="0"/>
              </a:spcAft>
              <a:buClr>
                <a:schemeClr val="dk1"/>
              </a:buClr>
              <a:buSzPct val="100000"/>
              <a:buFont typeface="Times New Roman"/>
              <a:buChar char="●"/>
            </a:pPr>
            <a:r>
              <a:rPr lang="en-GB" sz="2000">
                <a:solidFill>
                  <a:schemeClr val="dk1"/>
                </a:solidFill>
                <a:latin typeface="Times New Roman"/>
                <a:ea typeface="Times New Roman"/>
                <a:cs typeface="Times New Roman"/>
                <a:sym typeface="Times New Roman"/>
              </a:rPr>
              <a:t>In addition to it, mutual agreement can also be an effective way to resolve international disputes. </a:t>
            </a:r>
            <a:endParaRPr sz="2000">
              <a:solidFill>
                <a:schemeClr val="dk1"/>
              </a:solidFill>
              <a:latin typeface="Times New Roman"/>
              <a:ea typeface="Times New Roman"/>
              <a:cs typeface="Times New Roman"/>
              <a:sym typeface="Times New Roman"/>
            </a:endParaRPr>
          </a:p>
          <a:p>
            <a:pPr marL="457200" lvl="0" indent="-336550" algn="just" rtl="0">
              <a:lnSpc>
                <a:spcPct val="150000"/>
              </a:lnSpc>
              <a:spcBef>
                <a:spcPts val="0"/>
              </a:spcBef>
              <a:spcAft>
                <a:spcPts val="0"/>
              </a:spcAft>
              <a:buClr>
                <a:schemeClr val="dk1"/>
              </a:buClr>
              <a:buSzPct val="100000"/>
              <a:buFont typeface="Times New Roman"/>
              <a:buChar char="●"/>
            </a:pPr>
            <a:r>
              <a:rPr lang="en-GB" sz="2000">
                <a:solidFill>
                  <a:schemeClr val="dk1"/>
                </a:solidFill>
                <a:latin typeface="Times New Roman"/>
                <a:ea typeface="Times New Roman"/>
                <a:cs typeface="Times New Roman"/>
                <a:sym typeface="Times New Roman"/>
              </a:rPr>
              <a:t>Another best option is mediation. </a:t>
            </a:r>
            <a:endParaRPr sz="2000">
              <a:solidFill>
                <a:schemeClr val="dk1"/>
              </a:solidFill>
              <a:latin typeface="Times New Roman"/>
              <a:ea typeface="Times New Roman"/>
              <a:cs typeface="Times New Roman"/>
              <a:sym typeface="Times New Roman"/>
            </a:endParaRPr>
          </a:p>
          <a:p>
            <a:pPr marL="457200" lvl="0" indent="-336550" algn="just" rtl="0">
              <a:lnSpc>
                <a:spcPct val="150000"/>
              </a:lnSpc>
              <a:spcBef>
                <a:spcPts val="0"/>
              </a:spcBef>
              <a:spcAft>
                <a:spcPts val="0"/>
              </a:spcAft>
              <a:buClr>
                <a:schemeClr val="dk1"/>
              </a:buClr>
              <a:buSzPct val="100000"/>
              <a:buFont typeface="Times New Roman"/>
              <a:buChar char="●"/>
            </a:pPr>
            <a:r>
              <a:rPr lang="en-GB" sz="2000">
                <a:solidFill>
                  <a:schemeClr val="dk1"/>
                </a:solidFill>
                <a:latin typeface="Times New Roman"/>
                <a:ea typeface="Times New Roman"/>
                <a:cs typeface="Times New Roman"/>
                <a:sym typeface="Times New Roman"/>
              </a:rPr>
              <a:t>Article 25 of the UK Constitution allows conflicting parties to create requests in terms of the creation of the “Conciliation Commission” (ippr.org, 2019).</a:t>
            </a:r>
            <a:endParaRPr sz="2000">
              <a:solidFill>
                <a:schemeClr val="dk1"/>
              </a:solidFill>
              <a:latin typeface="Times New Roman"/>
              <a:ea typeface="Times New Roman"/>
              <a:cs typeface="Times New Roman"/>
              <a:sym typeface="Times New Roman"/>
            </a:endParaRPr>
          </a:p>
        </p:txBody>
      </p:sp>
      <p:pic>
        <p:nvPicPr>
          <p:cNvPr id="104" name="Google Shape;104;p20"/>
          <p:cNvPicPr preferRelativeResize="0"/>
          <p:nvPr/>
        </p:nvPicPr>
        <p:blipFill>
          <a:blip r:embed="rId3">
            <a:alphaModFix/>
          </a:blip>
          <a:stretch>
            <a:fillRect/>
          </a:stretch>
        </p:blipFill>
        <p:spPr>
          <a:xfrm>
            <a:off x="5855425" y="1216300"/>
            <a:ext cx="3040200" cy="2263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704100" y="0"/>
            <a:ext cx="5439900" cy="572700"/>
          </a:xfrm>
          <a:prstGeom prst="rect">
            <a:avLst/>
          </a:prstGeom>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Clr>
                <a:schemeClr val="dk1"/>
              </a:buClr>
              <a:buSzPct val="33333"/>
              <a:buFont typeface="Arial"/>
              <a:buNone/>
            </a:pPr>
            <a:r>
              <a:rPr lang="en-GB" sz="3300" b="1">
                <a:latin typeface="Times New Roman"/>
                <a:ea typeface="Times New Roman"/>
                <a:cs typeface="Times New Roman"/>
                <a:sym typeface="Times New Roman"/>
              </a:rPr>
              <a:t>Influence on the chosen method</a:t>
            </a:r>
            <a:endParaRPr sz="3300" b="1">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110" name="Google Shape;110;p21"/>
          <p:cNvSpPr txBox="1">
            <a:spLocks noGrp="1"/>
          </p:cNvSpPr>
          <p:nvPr>
            <p:ph type="body" idx="1"/>
          </p:nvPr>
        </p:nvSpPr>
        <p:spPr>
          <a:xfrm>
            <a:off x="2831825" y="572700"/>
            <a:ext cx="6312300" cy="3727200"/>
          </a:xfrm>
          <a:prstGeom prst="rect">
            <a:avLst/>
          </a:prstGeom>
        </p:spPr>
        <p:txBody>
          <a:bodyPr spcFirstLastPara="1" wrap="square" lIns="91425" tIns="91425" rIns="91425" bIns="91425" anchor="t" anchorCtr="0">
            <a:noAutofit/>
          </a:bodyPr>
          <a:lstStyle/>
          <a:p>
            <a:pPr marL="457200" lvl="0" indent="-342900" algn="just" rtl="0">
              <a:lnSpc>
                <a:spcPct val="15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Article 31 of the ‘Pact of Bogota States that the Cayes are an integral part of the independent state of Belize (icj-cij.org, 2019). </a:t>
            </a:r>
            <a:endParaRPr>
              <a:solidFill>
                <a:schemeClr val="dk1"/>
              </a:solidFill>
              <a:latin typeface="Times New Roman"/>
              <a:ea typeface="Times New Roman"/>
              <a:cs typeface="Times New Roman"/>
              <a:sym typeface="Times New Roman"/>
            </a:endParaRPr>
          </a:p>
          <a:p>
            <a:pPr marL="457200" lvl="0" indent="-342900" algn="just" rtl="0">
              <a:lnSpc>
                <a:spcPct val="15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Article 54 of the pact also has a great influence on this dispute (state.gov, 1948)</a:t>
            </a:r>
            <a:endParaRPr>
              <a:solidFill>
                <a:schemeClr val="dk1"/>
              </a:solidFill>
              <a:latin typeface="Times New Roman"/>
              <a:ea typeface="Times New Roman"/>
              <a:cs typeface="Times New Roman"/>
              <a:sym typeface="Times New Roman"/>
            </a:endParaRPr>
          </a:p>
          <a:p>
            <a:pPr marL="457200" lvl="0" indent="-342900" algn="just" rtl="0">
              <a:lnSpc>
                <a:spcPct val="15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Article 6 of the treaty also highlights the importance of possible arrangements for resolving international disputes (state.gov, 1948). </a:t>
            </a:r>
            <a:endParaRPr>
              <a:solidFill>
                <a:schemeClr val="dk1"/>
              </a:solidFill>
              <a:latin typeface="Times New Roman"/>
              <a:ea typeface="Times New Roman"/>
              <a:cs typeface="Times New Roman"/>
              <a:sym typeface="Times New Roman"/>
            </a:endParaRPr>
          </a:p>
          <a:p>
            <a:pPr marL="457200" lvl="0" indent="-342900" algn="just" rtl="0">
              <a:lnSpc>
                <a:spcPct val="150000"/>
              </a:lnSpc>
              <a:spcBef>
                <a:spcPts val="0"/>
              </a:spcBef>
              <a:spcAft>
                <a:spcPts val="0"/>
              </a:spcAft>
              <a:buClr>
                <a:schemeClr val="dk1"/>
              </a:buClr>
              <a:buSzPts val="1800"/>
              <a:buFont typeface="Times New Roman"/>
              <a:buChar char="●"/>
            </a:pPr>
            <a:r>
              <a:rPr lang="en-GB">
                <a:solidFill>
                  <a:schemeClr val="dk1"/>
                </a:solidFill>
                <a:latin typeface="Times New Roman"/>
                <a:ea typeface="Times New Roman"/>
                <a:cs typeface="Times New Roman"/>
                <a:sym typeface="Times New Roman"/>
              </a:rPr>
              <a:t>In addition to it, the Commission of international law established in 1947 also played a significant role (Freitas et al., 2022).</a:t>
            </a:r>
            <a:endParaRPr>
              <a:solidFill>
                <a:schemeClr val="dk1"/>
              </a:solidFill>
              <a:latin typeface="Times New Roman"/>
              <a:ea typeface="Times New Roman"/>
              <a:cs typeface="Times New Roman"/>
              <a:sym typeface="Times New Roman"/>
            </a:endParaRPr>
          </a:p>
          <a:p>
            <a:pPr marL="457200" lvl="0" indent="0" algn="just" rtl="0">
              <a:lnSpc>
                <a:spcPct val="150000"/>
              </a:lnSpc>
              <a:spcBef>
                <a:spcPts val="0"/>
              </a:spcBef>
              <a:spcAft>
                <a:spcPts val="0"/>
              </a:spcAft>
              <a:buNone/>
            </a:pPr>
            <a:endParaRPr sz="1900">
              <a:solidFill>
                <a:schemeClr val="dk1"/>
              </a:solidFill>
              <a:latin typeface="Times New Roman"/>
              <a:ea typeface="Times New Roman"/>
              <a:cs typeface="Times New Roman"/>
              <a:sym typeface="Times New Roman"/>
            </a:endParaRPr>
          </a:p>
        </p:txBody>
      </p:sp>
      <p:pic>
        <p:nvPicPr>
          <p:cNvPr id="111" name="Google Shape;111;p21"/>
          <p:cNvPicPr preferRelativeResize="0"/>
          <p:nvPr/>
        </p:nvPicPr>
        <p:blipFill>
          <a:blip r:embed="rId3">
            <a:alphaModFix/>
          </a:blip>
          <a:stretch>
            <a:fillRect/>
          </a:stretch>
        </p:blipFill>
        <p:spPr>
          <a:xfrm>
            <a:off x="128425" y="1156800"/>
            <a:ext cx="2662100" cy="24455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1359</Words>
  <PresentationFormat>On-screen Show (16:9)</PresentationFormat>
  <Paragraphs>61</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Simple Light</vt:lpstr>
      <vt:lpstr>Slide 1</vt:lpstr>
      <vt:lpstr>Executive Summary</vt:lpstr>
      <vt:lpstr>Introduction </vt:lpstr>
      <vt:lpstr>Background of the situation </vt:lpstr>
      <vt:lpstr>The issue</vt:lpstr>
      <vt:lpstr>The issue Contd….</vt:lpstr>
      <vt:lpstr>The dispute settlement method </vt:lpstr>
      <vt:lpstr>Possible other options </vt:lpstr>
      <vt:lpstr>Influence on the chosen method </vt:lpstr>
      <vt:lpstr>Critical evaluation of the chosen method </vt:lpstr>
      <vt:lpstr>Conclusion </vt:lpstr>
      <vt:lpstr>References </vt:lpstr>
      <vt:lpstr>Slide 13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cp:revision>2</cp:revision>
  <dcterms:modified xsi:type="dcterms:W3CDTF">2023-04-29T10:23:29Z</dcterms:modified>
</cp:coreProperties>
</file>